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348" r:id="rId2"/>
    <p:sldId id="363" r:id="rId3"/>
    <p:sldId id="362" r:id="rId4"/>
    <p:sldId id="380" r:id="rId5"/>
    <p:sldId id="379" r:id="rId6"/>
    <p:sldId id="368" r:id="rId7"/>
    <p:sldId id="376" r:id="rId8"/>
    <p:sldId id="367" r:id="rId9"/>
    <p:sldId id="365" r:id="rId10"/>
    <p:sldId id="366" r:id="rId11"/>
    <p:sldId id="377" r:id="rId12"/>
    <p:sldId id="375" r:id="rId13"/>
    <p:sldId id="317" r:id="rId14"/>
    <p:sldId id="370" r:id="rId15"/>
    <p:sldId id="372" r:id="rId16"/>
    <p:sldId id="3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2"/>
    <a:srgbClr val="0058FF"/>
    <a:srgbClr val="E7FF14"/>
    <a:srgbClr val="FFF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0F8C9A-2A43-4C5B-B500-B53D8F4D1711}" v="3" dt="2024-12-10T19:34:14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17"/>
    <p:restoredTop sz="95859"/>
  </p:normalViewPr>
  <p:slideViewPr>
    <p:cSldViewPr snapToGrid="0" snapToObjects="1" showGuides="1">
      <p:cViewPr varScale="1">
        <p:scale>
          <a:sx n="74" d="100"/>
          <a:sy n="74" d="100"/>
        </p:scale>
        <p:origin x="11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ine Rohrbach" userId="2c66cc2688147c32" providerId="LiveId" clId="{8B5527FD-3EA6-4351-8837-939CE3CC858E}"/>
    <pc:docChg chg="custSel modSld">
      <pc:chgData name="Carine Rohrbach" userId="2c66cc2688147c32" providerId="LiveId" clId="{8B5527FD-3EA6-4351-8837-939CE3CC858E}" dt="2023-10-22T13:12:24.592" v="2" actId="1076"/>
      <pc:docMkLst>
        <pc:docMk/>
      </pc:docMkLst>
      <pc:sldChg chg="delSp modSp mod">
        <pc:chgData name="Carine Rohrbach" userId="2c66cc2688147c32" providerId="LiveId" clId="{8B5527FD-3EA6-4351-8837-939CE3CC858E}" dt="2023-10-22T13:12:24.592" v="2" actId="1076"/>
        <pc:sldMkLst>
          <pc:docMk/>
          <pc:sldMk cId="1875329819" sldId="361"/>
        </pc:sldMkLst>
      </pc:sldChg>
    </pc:docChg>
  </pc:docChgLst>
  <pc:docChgLst>
    <pc:chgData name="Carine Rohrbach" userId="2c66cc2688147c32" providerId="LiveId" clId="{410F8C9A-2A43-4C5B-B500-B53D8F4D1711}"/>
    <pc:docChg chg="undo custSel addSld delSld modSld sldOrd">
      <pc:chgData name="Carine Rohrbach" userId="2c66cc2688147c32" providerId="LiveId" clId="{410F8C9A-2A43-4C5B-B500-B53D8F4D1711}" dt="2024-12-10T19:58:00.237" v="751" actId="20577"/>
      <pc:docMkLst>
        <pc:docMk/>
      </pc:docMkLst>
      <pc:sldChg chg="del">
        <pc:chgData name="Carine Rohrbach" userId="2c66cc2688147c32" providerId="LiveId" clId="{410F8C9A-2A43-4C5B-B500-B53D8F4D1711}" dt="2024-12-10T19:54:06.367" v="723" actId="47"/>
        <pc:sldMkLst>
          <pc:docMk/>
          <pc:sldMk cId="702013644" sldId="314"/>
        </pc:sldMkLst>
      </pc:sldChg>
      <pc:sldChg chg="del">
        <pc:chgData name="Carine Rohrbach" userId="2c66cc2688147c32" providerId="LiveId" clId="{410F8C9A-2A43-4C5B-B500-B53D8F4D1711}" dt="2024-12-10T19:55:16.420" v="728" actId="47"/>
        <pc:sldMkLst>
          <pc:docMk/>
          <pc:sldMk cId="569800696" sldId="328"/>
        </pc:sldMkLst>
      </pc:sldChg>
      <pc:sldChg chg="del">
        <pc:chgData name="Carine Rohrbach" userId="2c66cc2688147c32" providerId="LiveId" clId="{410F8C9A-2A43-4C5B-B500-B53D8F4D1711}" dt="2024-12-10T19:30:20.033" v="263" actId="47"/>
        <pc:sldMkLst>
          <pc:docMk/>
          <pc:sldMk cId="1875329819" sldId="361"/>
        </pc:sldMkLst>
      </pc:sldChg>
      <pc:sldChg chg="addSp delSp modSp mod ord">
        <pc:chgData name="Carine Rohrbach" userId="2c66cc2688147c32" providerId="LiveId" clId="{410F8C9A-2A43-4C5B-B500-B53D8F4D1711}" dt="2024-12-10T19:48:29.317" v="679" actId="20577"/>
        <pc:sldMkLst>
          <pc:docMk/>
          <pc:sldMk cId="3914797647" sldId="363"/>
        </pc:sldMkLst>
        <pc:spChg chg="mod">
          <ac:chgData name="Carine Rohrbach" userId="2c66cc2688147c32" providerId="LiveId" clId="{410F8C9A-2A43-4C5B-B500-B53D8F4D1711}" dt="2024-12-10T19:47:54.263" v="633" actId="20577"/>
          <ac:spMkLst>
            <pc:docMk/>
            <pc:sldMk cId="3914797647" sldId="363"/>
            <ac:spMk id="2" creationId="{BE59F9B3-A5DF-1BCD-D183-72E99F4E31C7}"/>
          </ac:spMkLst>
        </pc:spChg>
        <pc:spChg chg="mod">
          <ac:chgData name="Carine Rohrbach" userId="2c66cc2688147c32" providerId="LiveId" clId="{410F8C9A-2A43-4C5B-B500-B53D8F4D1711}" dt="2024-12-10T19:48:29.317" v="679" actId="20577"/>
          <ac:spMkLst>
            <pc:docMk/>
            <pc:sldMk cId="3914797647" sldId="363"/>
            <ac:spMk id="8" creationId="{F6DC2D1C-39AE-CE87-A55B-FE32FC561EF8}"/>
          </ac:spMkLst>
        </pc:spChg>
        <pc:picChg chg="add del mod">
          <ac:chgData name="Carine Rohrbach" userId="2c66cc2688147c32" providerId="LiveId" clId="{410F8C9A-2A43-4C5B-B500-B53D8F4D1711}" dt="2024-12-10T19:44:54.417" v="509" actId="478"/>
          <ac:picMkLst>
            <pc:docMk/>
            <pc:sldMk cId="3914797647" sldId="363"/>
            <ac:picMk id="10" creationId="{D1D8F5EE-AD64-6B83-D6AE-BDCC8AE4951C}"/>
          </ac:picMkLst>
        </pc:picChg>
        <pc:picChg chg="add del">
          <ac:chgData name="Carine Rohrbach" userId="2c66cc2688147c32" providerId="LiveId" clId="{410F8C9A-2A43-4C5B-B500-B53D8F4D1711}" dt="2024-12-10T19:44:55.189" v="510" actId="478"/>
          <ac:picMkLst>
            <pc:docMk/>
            <pc:sldMk cId="3914797647" sldId="363"/>
            <ac:picMk id="12" creationId="{B597B217-3C75-7460-AFF5-7B52264B1DB8}"/>
          </ac:picMkLst>
        </pc:picChg>
        <pc:picChg chg="add del mod">
          <ac:chgData name="Carine Rohrbach" userId="2c66cc2688147c32" providerId="LiveId" clId="{410F8C9A-2A43-4C5B-B500-B53D8F4D1711}" dt="2024-12-10T19:44:53.001" v="508" actId="478"/>
          <ac:picMkLst>
            <pc:docMk/>
            <pc:sldMk cId="3914797647" sldId="363"/>
            <ac:picMk id="14" creationId="{2AEF9D36-D0BA-0DA7-D388-BF408DBB70FD}"/>
          </ac:picMkLst>
        </pc:picChg>
      </pc:sldChg>
      <pc:sldChg chg="addSp modSp del mod ord">
        <pc:chgData name="Carine Rohrbach" userId="2c66cc2688147c32" providerId="LiveId" clId="{410F8C9A-2A43-4C5B-B500-B53D8F4D1711}" dt="2024-12-10T19:55:09.751" v="727" actId="47"/>
        <pc:sldMkLst>
          <pc:docMk/>
          <pc:sldMk cId="2042759808" sldId="364"/>
        </pc:sldMkLst>
        <pc:graphicFrameChg chg="add modGraphic">
          <ac:chgData name="Carine Rohrbach" userId="2c66cc2688147c32" providerId="LiveId" clId="{410F8C9A-2A43-4C5B-B500-B53D8F4D1711}" dt="2024-12-10T19:08:57.738" v="2" actId="27309"/>
          <ac:graphicFrameMkLst>
            <pc:docMk/>
            <pc:sldMk cId="2042759808" sldId="364"/>
            <ac:graphicFrameMk id="5" creationId="{37203887-A967-7485-6B17-B4343F77368A}"/>
          </ac:graphicFrameMkLst>
        </pc:graphicFrameChg>
      </pc:sldChg>
      <pc:sldChg chg="modSp del mod">
        <pc:chgData name="Carine Rohrbach" userId="2c66cc2688147c32" providerId="LiveId" clId="{410F8C9A-2A43-4C5B-B500-B53D8F4D1711}" dt="2024-12-10T19:54:47.829" v="725" actId="2696"/>
        <pc:sldMkLst>
          <pc:docMk/>
          <pc:sldMk cId="1249638817" sldId="369"/>
        </pc:sldMkLst>
        <pc:picChg chg="mod">
          <ac:chgData name="Carine Rohrbach" userId="2c66cc2688147c32" providerId="LiveId" clId="{410F8C9A-2A43-4C5B-B500-B53D8F4D1711}" dt="2024-12-10T19:50:58.890" v="722" actId="14100"/>
          <ac:picMkLst>
            <pc:docMk/>
            <pc:sldMk cId="1249638817" sldId="369"/>
            <ac:picMk id="3" creationId="{B8A98F87-7D28-EEEE-240C-2F87BD02E32A}"/>
          </ac:picMkLst>
        </pc:picChg>
      </pc:sldChg>
      <pc:sldChg chg="del">
        <pc:chgData name="Carine Rohrbach" userId="2c66cc2688147c32" providerId="LiveId" clId="{410F8C9A-2A43-4C5B-B500-B53D8F4D1711}" dt="2024-12-10T19:56:18.011" v="729" actId="47"/>
        <pc:sldMkLst>
          <pc:docMk/>
          <pc:sldMk cId="658740091" sldId="371"/>
        </pc:sldMkLst>
      </pc:sldChg>
      <pc:sldChg chg="del">
        <pc:chgData name="Carine Rohrbach" userId="2c66cc2688147c32" providerId="LiveId" clId="{410F8C9A-2A43-4C5B-B500-B53D8F4D1711}" dt="2024-12-10T19:55:02.855" v="726" actId="47"/>
        <pc:sldMkLst>
          <pc:docMk/>
          <pc:sldMk cId="543833403" sldId="374"/>
        </pc:sldMkLst>
      </pc:sldChg>
      <pc:sldChg chg="addSp modSp mod">
        <pc:chgData name="Carine Rohrbach" userId="2c66cc2688147c32" providerId="LiveId" clId="{410F8C9A-2A43-4C5B-B500-B53D8F4D1711}" dt="2024-12-10T19:41:39.994" v="501" actId="20577"/>
        <pc:sldMkLst>
          <pc:docMk/>
          <pc:sldMk cId="1789779775" sldId="376"/>
        </pc:sldMkLst>
        <pc:spChg chg="mod">
          <ac:chgData name="Carine Rohrbach" userId="2c66cc2688147c32" providerId="LiveId" clId="{410F8C9A-2A43-4C5B-B500-B53D8F4D1711}" dt="2024-12-10T19:35:17.168" v="447" actId="1076"/>
          <ac:spMkLst>
            <pc:docMk/>
            <pc:sldMk cId="1789779775" sldId="376"/>
            <ac:spMk id="2" creationId="{D052D6C3-7E9F-0D08-EBED-7A2F30E3C6A3}"/>
          </ac:spMkLst>
        </pc:spChg>
        <pc:spChg chg="mod">
          <ac:chgData name="Carine Rohrbach" userId="2c66cc2688147c32" providerId="LiveId" clId="{410F8C9A-2A43-4C5B-B500-B53D8F4D1711}" dt="2024-12-10T19:41:39.994" v="501" actId="20577"/>
          <ac:spMkLst>
            <pc:docMk/>
            <pc:sldMk cId="1789779775" sldId="376"/>
            <ac:spMk id="3" creationId="{0F33CA2E-F3AF-31A4-0294-E3E7C13244A2}"/>
          </ac:spMkLst>
        </pc:spChg>
        <pc:spChg chg="add mod">
          <ac:chgData name="Carine Rohrbach" userId="2c66cc2688147c32" providerId="LiveId" clId="{410F8C9A-2A43-4C5B-B500-B53D8F4D1711}" dt="2024-12-10T19:36:27.228" v="459" actId="14100"/>
          <ac:spMkLst>
            <pc:docMk/>
            <pc:sldMk cId="1789779775" sldId="376"/>
            <ac:spMk id="6" creationId="{1C7BFE35-18EE-161B-0A63-A0ACAC79DB18}"/>
          </ac:spMkLst>
        </pc:spChg>
        <pc:picChg chg="mod">
          <ac:chgData name="Carine Rohrbach" userId="2c66cc2688147c32" providerId="LiveId" clId="{410F8C9A-2A43-4C5B-B500-B53D8F4D1711}" dt="2024-12-10T19:36:08.876" v="453" actId="14100"/>
          <ac:picMkLst>
            <pc:docMk/>
            <pc:sldMk cId="1789779775" sldId="376"/>
            <ac:picMk id="4" creationId="{B7FCFEAF-1DFC-CBD8-5B9C-A3F41A319D7A}"/>
          </ac:picMkLst>
        </pc:picChg>
        <pc:picChg chg="mod">
          <ac:chgData name="Carine Rohrbach" userId="2c66cc2688147c32" providerId="LiveId" clId="{410F8C9A-2A43-4C5B-B500-B53D8F4D1711}" dt="2024-12-10T19:36:06.577" v="452" actId="14100"/>
          <ac:picMkLst>
            <pc:docMk/>
            <pc:sldMk cId="1789779775" sldId="376"/>
            <ac:picMk id="5" creationId="{307D4EE7-329D-132D-EA74-F1E6C0FA348B}"/>
          </ac:picMkLst>
        </pc:picChg>
      </pc:sldChg>
      <pc:sldChg chg="delSp modSp add del mod">
        <pc:chgData name="Carine Rohrbach" userId="2c66cc2688147c32" providerId="LiveId" clId="{410F8C9A-2A43-4C5B-B500-B53D8F4D1711}" dt="2024-12-10T19:29:50.246" v="259" actId="47"/>
        <pc:sldMkLst>
          <pc:docMk/>
          <pc:sldMk cId="416651615" sldId="378"/>
        </pc:sldMkLst>
        <pc:spChg chg="mod">
          <ac:chgData name="Carine Rohrbach" userId="2c66cc2688147c32" providerId="LiveId" clId="{410F8C9A-2A43-4C5B-B500-B53D8F4D1711}" dt="2024-12-10T19:25:01.477" v="228" actId="113"/>
          <ac:spMkLst>
            <pc:docMk/>
            <pc:sldMk cId="416651615" sldId="378"/>
            <ac:spMk id="8" creationId="{CAE409A0-B3D2-BC88-F67F-4721950AE66D}"/>
          </ac:spMkLst>
        </pc:spChg>
        <pc:picChg chg="del">
          <ac:chgData name="Carine Rohrbach" userId="2c66cc2688147c32" providerId="LiveId" clId="{410F8C9A-2A43-4C5B-B500-B53D8F4D1711}" dt="2024-12-10T19:19:22.974" v="103" actId="478"/>
          <ac:picMkLst>
            <pc:docMk/>
            <pc:sldMk cId="416651615" sldId="378"/>
            <ac:picMk id="10" creationId="{AF8D2E53-DFB6-5882-4B4E-418D2A4C6CA0}"/>
          </ac:picMkLst>
        </pc:picChg>
        <pc:picChg chg="del">
          <ac:chgData name="Carine Rohrbach" userId="2c66cc2688147c32" providerId="LiveId" clId="{410F8C9A-2A43-4C5B-B500-B53D8F4D1711}" dt="2024-12-10T19:19:23.837" v="104" actId="478"/>
          <ac:picMkLst>
            <pc:docMk/>
            <pc:sldMk cId="416651615" sldId="378"/>
            <ac:picMk id="12" creationId="{C374F875-B4C2-70C2-1C7A-FB955502A9FE}"/>
          </ac:picMkLst>
        </pc:picChg>
        <pc:picChg chg="del">
          <ac:chgData name="Carine Rohrbach" userId="2c66cc2688147c32" providerId="LiveId" clId="{410F8C9A-2A43-4C5B-B500-B53D8F4D1711}" dt="2024-12-10T19:19:22.345" v="102" actId="478"/>
          <ac:picMkLst>
            <pc:docMk/>
            <pc:sldMk cId="416651615" sldId="378"/>
            <ac:picMk id="14" creationId="{A129A867-7251-5563-6BB2-3A75C9AEEFF9}"/>
          </ac:picMkLst>
        </pc:picChg>
      </pc:sldChg>
      <pc:sldChg chg="addSp modSp add mod">
        <pc:chgData name="Carine Rohrbach" userId="2c66cc2688147c32" providerId="LiveId" clId="{410F8C9A-2A43-4C5B-B500-B53D8F4D1711}" dt="2024-12-10T19:58:00.237" v="751" actId="20577"/>
        <pc:sldMkLst>
          <pc:docMk/>
          <pc:sldMk cId="2096216214" sldId="379"/>
        </pc:sldMkLst>
        <pc:spChg chg="mod">
          <ac:chgData name="Carine Rohrbach" userId="2c66cc2688147c32" providerId="LiveId" clId="{410F8C9A-2A43-4C5B-B500-B53D8F4D1711}" dt="2024-12-10T19:58:00.237" v="751" actId="20577"/>
          <ac:spMkLst>
            <pc:docMk/>
            <pc:sldMk cId="2096216214" sldId="379"/>
            <ac:spMk id="2" creationId="{B3447312-2EDD-F4D0-C08F-BF8735712316}"/>
          </ac:spMkLst>
        </pc:spChg>
        <pc:spChg chg="mod">
          <ac:chgData name="Carine Rohrbach" userId="2c66cc2688147c32" providerId="LiveId" clId="{410F8C9A-2A43-4C5B-B500-B53D8F4D1711}" dt="2024-12-10T19:54:39.824" v="724" actId="113"/>
          <ac:spMkLst>
            <pc:docMk/>
            <pc:sldMk cId="2096216214" sldId="379"/>
            <ac:spMk id="8" creationId="{D47CA6A8-CF69-1D08-6D0A-11F1FC62381A}"/>
          </ac:spMkLst>
        </pc:spChg>
        <pc:picChg chg="add mod modCrop">
          <ac:chgData name="Carine Rohrbach" userId="2c66cc2688147c32" providerId="LiveId" clId="{410F8C9A-2A43-4C5B-B500-B53D8F4D1711}" dt="2024-12-10T19:50:30.650" v="721" actId="1036"/>
          <ac:picMkLst>
            <pc:docMk/>
            <pc:sldMk cId="2096216214" sldId="379"/>
            <ac:picMk id="4" creationId="{97DB8E6A-C13F-29EB-FAFF-4B1CE8F95EDF}"/>
          </ac:picMkLst>
        </pc:picChg>
      </pc:sldChg>
      <pc:sldChg chg="modSp add mod">
        <pc:chgData name="Carine Rohrbach" userId="2c66cc2688147c32" providerId="LiveId" clId="{410F8C9A-2A43-4C5B-B500-B53D8F4D1711}" dt="2024-12-10T19:57:49.100" v="740" actId="20577"/>
        <pc:sldMkLst>
          <pc:docMk/>
          <pc:sldMk cId="3775244303" sldId="380"/>
        </pc:sldMkLst>
        <pc:spChg chg="mod">
          <ac:chgData name="Carine Rohrbach" userId="2c66cc2688147c32" providerId="LiveId" clId="{410F8C9A-2A43-4C5B-B500-B53D8F4D1711}" dt="2024-12-10T19:57:49.100" v="740" actId="20577"/>
          <ac:spMkLst>
            <pc:docMk/>
            <pc:sldMk cId="3775244303" sldId="380"/>
            <ac:spMk id="2" creationId="{9B7BEA38-A823-8356-2528-7A829DA7FF6E}"/>
          </ac:spMkLst>
        </pc:spChg>
        <pc:spChg chg="mod">
          <ac:chgData name="Carine Rohrbach" userId="2c66cc2688147c32" providerId="LiveId" clId="{410F8C9A-2A43-4C5B-B500-B53D8F4D1711}" dt="2024-12-10T19:50:13.471" v="698" actId="20577"/>
          <ac:spMkLst>
            <pc:docMk/>
            <pc:sldMk cId="3775244303" sldId="380"/>
            <ac:spMk id="8" creationId="{AFFEA949-3DED-D812-16FB-211FD8FAB109}"/>
          </ac:spMkLst>
        </pc:spChg>
        <pc:picChg chg="mod">
          <ac:chgData name="Carine Rohrbach" userId="2c66cc2688147c32" providerId="LiveId" clId="{410F8C9A-2A43-4C5B-B500-B53D8F4D1711}" dt="2024-12-10T19:49:37.017" v="690" actId="1076"/>
          <ac:picMkLst>
            <pc:docMk/>
            <pc:sldMk cId="3775244303" sldId="380"/>
            <ac:picMk id="10" creationId="{23A2A07D-CC5F-E600-77AD-AA647C11396E}"/>
          </ac:picMkLst>
        </pc:picChg>
        <pc:picChg chg="mod">
          <ac:chgData name="Carine Rohrbach" userId="2c66cc2688147c32" providerId="LiveId" clId="{410F8C9A-2A43-4C5B-B500-B53D8F4D1711}" dt="2024-12-10T19:49:34.926" v="689" actId="1076"/>
          <ac:picMkLst>
            <pc:docMk/>
            <pc:sldMk cId="3775244303" sldId="380"/>
            <ac:picMk id="12" creationId="{C6E751EB-0A00-D400-8134-161EE79DD44A}"/>
          </ac:picMkLst>
        </pc:picChg>
        <pc:picChg chg="mod">
          <ac:chgData name="Carine Rohrbach" userId="2c66cc2688147c32" providerId="LiveId" clId="{410F8C9A-2A43-4C5B-B500-B53D8F4D1711}" dt="2024-12-10T19:50:18.084" v="699" actId="1076"/>
          <ac:picMkLst>
            <pc:docMk/>
            <pc:sldMk cId="3775244303" sldId="380"/>
            <ac:picMk id="14" creationId="{D9380103-5664-F9D9-8E42-843C6A46ECE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59EE8-B59D-014C-8902-FDF949ED4A72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35B8-3854-8B46-B8C1-0D8758F8E9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535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7D53-ABB8-2E4A-B8C4-0C9C1E41A2D8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4860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6143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987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590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468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257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508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939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842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320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326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295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1C30-E39B-8F4A-A375-92B596E09C04}" type="datetimeFigureOut">
              <a:rPr lang="de-CH" smtClean="0"/>
              <a:t>10.12.2024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0ABA5-AD89-3847-9C82-D5B34EAB3F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03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74F877-BE6C-E0F8-305A-FC1B1D56F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0" t="17982" r="3450" b="28537"/>
          <a:stretch/>
        </p:blipFill>
        <p:spPr>
          <a:xfrm>
            <a:off x="108192" y="1447670"/>
            <a:ext cx="8927616" cy="38002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5365765-B94E-8ED4-DC1D-12F7B389E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0628" y="5345784"/>
            <a:ext cx="1471019" cy="1457058"/>
          </a:xfrm>
          <a:prstGeom prst="rect">
            <a:avLst/>
          </a:prstGeom>
        </p:spPr>
      </p:pic>
      <p:pic>
        <p:nvPicPr>
          <p:cNvPr id="8" name="Grafik 7" descr="Ein Bild, das Logo enthält.&#10;&#10;Automatisch generierte Beschreibung">
            <a:extLst>
              <a:ext uri="{FF2B5EF4-FFF2-40B4-BE49-F238E27FC236}">
                <a16:creationId xmlns:a16="http://schemas.microsoft.com/office/drawing/2014/main" id="{A730BAD9-7014-678F-057B-43B56BD0F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806" y="5345784"/>
            <a:ext cx="1471019" cy="142321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4FDCDC3-6095-AA12-D9B4-C4C272185B76}"/>
              </a:ext>
            </a:extLst>
          </p:cNvPr>
          <p:cNvSpPr/>
          <p:nvPr/>
        </p:nvSpPr>
        <p:spPr>
          <a:xfrm>
            <a:off x="108192" y="1030242"/>
            <a:ext cx="8927615" cy="179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38D4558-908B-7AF8-C61F-75EAAA32D670}"/>
              </a:ext>
            </a:extLst>
          </p:cNvPr>
          <p:cNvSpPr txBox="1"/>
          <p:nvPr/>
        </p:nvSpPr>
        <p:spPr>
          <a:xfrm>
            <a:off x="599379" y="95803"/>
            <a:ext cx="7324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6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Badenfahrt 2023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18F7A4E-6C82-781A-B550-53B24A6CCC25}"/>
              </a:ext>
            </a:extLst>
          </p:cNvPr>
          <p:cNvSpPr txBox="1"/>
          <p:nvPr/>
        </p:nvSpPr>
        <p:spPr>
          <a:xfrm>
            <a:off x="2019787" y="5641730"/>
            <a:ext cx="50922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Open Sans"/>
                <a:ea typeface="Open Sans"/>
                <a:cs typeface="Calibri"/>
              </a:rPr>
              <a:t>18. August bis 27. August 2023</a:t>
            </a:r>
          </a:p>
        </p:txBody>
      </p:sp>
    </p:spTree>
    <p:extLst>
      <p:ext uri="{BB962C8B-B14F-4D97-AF65-F5344CB8AC3E}">
        <p14:creationId xmlns:p14="http://schemas.microsoft.com/office/powerpoint/2010/main" val="249589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4136524-3831-87E4-3F83-B5194718417E}"/>
              </a:ext>
            </a:extLst>
          </p:cNvPr>
          <p:cNvSpPr txBox="1"/>
          <p:nvPr/>
        </p:nvSpPr>
        <p:spPr>
          <a:xfrm>
            <a:off x="418298" y="2828835"/>
            <a:ext cx="8162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Abbau: mehr als 185 geleistete Einsatzstunden</a:t>
            </a:r>
          </a:p>
          <a:p>
            <a:r>
              <a:rPr lang="de-CH" dirty="0"/>
              <a:t>Hier nicht mit einbezogen wurden jegliche geleistete Arbeitsstunden durch unsere Sponsoren, die durch sie getätigte Entsorgung, Materialrückführung sowie die Wiederherstellung des Geländes usw.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3A76895-0B25-EED9-DDF9-C2F9675EB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270"/>
          <a:stretch/>
        </p:blipFill>
        <p:spPr>
          <a:xfrm>
            <a:off x="458090" y="4788077"/>
            <a:ext cx="4041705" cy="1438551"/>
          </a:xfrm>
          <a:prstGeom prst="rect">
            <a:avLst/>
          </a:prstGeom>
        </p:spPr>
      </p:pic>
      <p:pic>
        <p:nvPicPr>
          <p:cNvPr id="5" name="Grafik 4" descr="Ein Bild, das Baum, draußen, Holz, hölzern enthält.&#10;&#10;Automatisch generierte Beschreibung">
            <a:extLst>
              <a:ext uri="{FF2B5EF4-FFF2-40B4-BE49-F238E27FC236}">
                <a16:creationId xmlns:a16="http://schemas.microsoft.com/office/drawing/2014/main" id="{C2ADCF56-0397-E67D-B597-C33FCD09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628" y="195305"/>
            <a:ext cx="2924071" cy="2193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Ein Bild, das Kleidung, Himmel, draußen, Mann enthält.&#10;&#10;Automatisch generierte Beschreibung">
            <a:extLst>
              <a:ext uri="{FF2B5EF4-FFF2-40B4-BE49-F238E27FC236}">
                <a16:creationId xmlns:a16="http://schemas.microsoft.com/office/drawing/2014/main" id="{DFD514C0-B92B-29AF-BC08-9386C28CD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29" y="195305"/>
            <a:ext cx="2924070" cy="2193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 descr="Ein Bild, das Himmel, draußen, Baum, Straße enthält.&#10;&#10;Automatisch generierte Beschreibung">
            <a:extLst>
              <a:ext uri="{FF2B5EF4-FFF2-40B4-BE49-F238E27FC236}">
                <a16:creationId xmlns:a16="http://schemas.microsoft.com/office/drawing/2014/main" id="{2951FA7B-E629-1975-B387-5BF8B7C71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789" y="195305"/>
            <a:ext cx="1644790" cy="2193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3451989-650E-630A-C6FF-D956F4D69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34"/>
          <a:stretch/>
        </p:blipFill>
        <p:spPr>
          <a:xfrm>
            <a:off x="4644205" y="4729546"/>
            <a:ext cx="4041705" cy="14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9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4136524-3831-87E4-3F83-B5194718417E}"/>
              </a:ext>
            </a:extLst>
          </p:cNvPr>
          <p:cNvSpPr txBox="1"/>
          <p:nvPr/>
        </p:nvSpPr>
        <p:spPr>
          <a:xfrm>
            <a:off x="418298" y="2926498"/>
            <a:ext cx="8162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Umzug: 37 Helfer, 304 Einsatzstunden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A7CFF3-4D1D-C973-91F4-CB1355C34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9" y="3429000"/>
            <a:ext cx="4420507" cy="294343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E570AAC-CBD9-FC07-A3B1-07D28E888D0A}"/>
              </a:ext>
            </a:extLst>
          </p:cNvPr>
          <p:cNvSpPr txBox="1"/>
          <p:nvPr/>
        </p:nvSpPr>
        <p:spPr>
          <a:xfrm>
            <a:off x="4705906" y="2139930"/>
            <a:ext cx="1636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Fotos: Mathias Schickel</a:t>
            </a:r>
            <a:endParaRPr lang="de-CH" sz="1200" dirty="0">
              <a:solidFill>
                <a:schemeClr val="bg1"/>
              </a:solidFill>
            </a:endParaRPr>
          </a:p>
        </p:txBody>
      </p:sp>
      <p:pic>
        <p:nvPicPr>
          <p:cNvPr id="14" name="Grafik 13" descr="Ein Bild, das Musik, Person, Kleidung, draußen enthält.&#10;&#10;Automatisch generierte Beschreibung">
            <a:extLst>
              <a:ext uri="{FF2B5EF4-FFF2-40B4-BE49-F238E27FC236}">
                <a16:creationId xmlns:a16="http://schemas.microsoft.com/office/drawing/2014/main" id="{E040FCEA-86E0-3FB0-AD5F-45943F279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1514"/>
            <a:ext cx="1812246" cy="241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 descr="Ein Bild, das draußen, Himmel, Fahrradreifen, Person enthält.&#10;&#10;Automatisch generierte Beschreibung">
            <a:extLst>
              <a:ext uri="{FF2B5EF4-FFF2-40B4-BE49-F238E27FC236}">
                <a16:creationId xmlns:a16="http://schemas.microsoft.com/office/drawing/2014/main" id="{DA10AE81-ABB8-5192-B4E5-97EC603C4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849" y="141514"/>
            <a:ext cx="1812246" cy="2416328"/>
          </a:xfrm>
          <a:prstGeom prst="rect">
            <a:avLst/>
          </a:prstGeom>
        </p:spPr>
      </p:pic>
      <p:pic>
        <p:nvPicPr>
          <p:cNvPr id="18" name="Grafik 17" descr="Ein Bild, das Himmel, Kleidung, Person, Schuhwerk enthält.&#10;&#10;Automatisch generierte Beschreibung">
            <a:extLst>
              <a:ext uri="{FF2B5EF4-FFF2-40B4-BE49-F238E27FC236}">
                <a16:creationId xmlns:a16="http://schemas.microsoft.com/office/drawing/2014/main" id="{EC24AECC-1059-3398-F56B-CC8ABE3CC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906" y="141514"/>
            <a:ext cx="1812247" cy="2416328"/>
          </a:xfrm>
          <a:prstGeom prst="rect">
            <a:avLst/>
          </a:prstGeom>
        </p:spPr>
      </p:pic>
      <p:pic>
        <p:nvPicPr>
          <p:cNvPr id="20" name="Grafik 19" descr="Ein Bild, das Person, Kleidung, draußen, Mann enthält.&#10;&#10;Automatisch generierte Beschreibung">
            <a:extLst>
              <a:ext uri="{FF2B5EF4-FFF2-40B4-BE49-F238E27FC236}">
                <a16:creationId xmlns:a16="http://schemas.microsoft.com/office/drawing/2014/main" id="{1B8893C2-EF36-67FA-8671-A0F9CB695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149" y="189921"/>
            <a:ext cx="1796143" cy="23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3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C98C-929C-4E64-E8AE-8E65B32ED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788" y="2330439"/>
            <a:ext cx="4087307" cy="28891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DANKE</a:t>
            </a:r>
          </a:p>
        </p:txBody>
      </p:sp>
      <p:pic>
        <p:nvPicPr>
          <p:cNvPr id="3" name="Grafik 2" descr="Ein Bild, das Person, Kleidung, Schuhwerk, Lächeln enthält.&#10;&#10;Automatisch generierte Beschreibung">
            <a:extLst>
              <a:ext uri="{FF2B5EF4-FFF2-40B4-BE49-F238E27FC236}">
                <a16:creationId xmlns:a16="http://schemas.microsoft.com/office/drawing/2014/main" id="{F74B765E-9272-1E40-0001-8E2431AAA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066" y="1636271"/>
            <a:ext cx="4224401" cy="2817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120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1E72B-24E9-8D59-974D-61FBFE71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7" y="731695"/>
            <a:ext cx="8953081" cy="38899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Ein </a:t>
            </a:r>
            <a:r>
              <a:rPr lang="en-US" sz="4000" b="1" dirty="0" err="1">
                <a:solidFill>
                  <a:schemeClr val="bg1"/>
                </a:solidFill>
              </a:rPr>
              <a:t>riesengrosses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Dankeschön</a:t>
            </a:r>
            <a:r>
              <a:rPr lang="en-US" sz="4000" b="1" dirty="0">
                <a:solidFill>
                  <a:schemeClr val="bg1"/>
                </a:solidFill>
              </a:rPr>
              <a:t> an </a:t>
            </a:r>
            <a:r>
              <a:rPr lang="en-US" sz="4000" b="1" dirty="0" err="1">
                <a:solidFill>
                  <a:schemeClr val="bg1"/>
                </a:solidFill>
              </a:rPr>
              <a:t>unsere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drei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Hauptsponsoren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Diebold &amp; </a:t>
            </a:r>
            <a:r>
              <a:rPr lang="en-US" sz="3100" b="1" dirty="0" err="1">
                <a:solidFill>
                  <a:schemeClr val="bg1"/>
                </a:solidFill>
              </a:rPr>
              <a:t>Zgraggen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Gartenbau</a:t>
            </a:r>
            <a:r>
              <a:rPr lang="en-US" sz="3100" b="1" dirty="0">
                <a:solidFill>
                  <a:schemeClr val="bg1"/>
                </a:solidFill>
              </a:rPr>
              <a:t> AG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Conrad </a:t>
            </a:r>
            <a:r>
              <a:rPr lang="en-US" sz="3100" b="1" dirty="0" err="1">
                <a:solidFill>
                  <a:schemeClr val="bg1"/>
                </a:solidFill>
              </a:rPr>
              <a:t>Holzbau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 err="1">
                <a:solidFill>
                  <a:schemeClr val="bg1"/>
                </a:solidFill>
              </a:rPr>
              <a:t>Birchmeier</a:t>
            </a:r>
            <a:r>
              <a:rPr lang="en-US" sz="3100" b="1" dirty="0">
                <a:solidFill>
                  <a:schemeClr val="bg1"/>
                </a:solidFill>
              </a:rPr>
              <a:t> Holding AG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FCDAFDC-7A02-29C6-278C-B22E73C8F51D}"/>
              </a:ext>
            </a:extLst>
          </p:cNvPr>
          <p:cNvSpPr txBox="1">
            <a:spLocks/>
          </p:cNvSpPr>
          <p:nvPr/>
        </p:nvSpPr>
        <p:spPr>
          <a:xfrm>
            <a:off x="618375" y="3832098"/>
            <a:ext cx="8023975" cy="15294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chemeClr val="bg1"/>
                </a:solidFill>
              </a:rPr>
              <a:t>Ohne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eure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grosszügige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Unterstützung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wäre</a:t>
            </a:r>
            <a:r>
              <a:rPr lang="en-US" sz="4000" dirty="0">
                <a:solidFill>
                  <a:schemeClr val="bg1"/>
                </a:solidFill>
              </a:rPr>
              <a:t> die </a:t>
            </a:r>
            <a:r>
              <a:rPr lang="en-US" sz="4000" dirty="0" err="1">
                <a:solidFill>
                  <a:schemeClr val="bg1"/>
                </a:solidFill>
              </a:rPr>
              <a:t>Umsetzung</a:t>
            </a:r>
            <a:r>
              <a:rPr lang="en-US" sz="4000" dirty="0">
                <a:solidFill>
                  <a:schemeClr val="bg1"/>
                </a:solidFill>
              </a:rPr>
              <a:t> dieses </a:t>
            </a:r>
            <a:r>
              <a:rPr lang="en-US" sz="4000" dirty="0" err="1">
                <a:solidFill>
                  <a:schemeClr val="bg1"/>
                </a:solidFill>
              </a:rPr>
              <a:t>gigantischen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Projekts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nicht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möglich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gewesen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  <a:br>
              <a:rPr lang="en-US" sz="4000" b="1" dirty="0"/>
            </a:br>
            <a:br>
              <a:rPr lang="en-US" sz="4000" b="1" dirty="0"/>
            </a:br>
            <a:endParaRPr lang="en-US" sz="40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690B8A-351B-400D-5066-C20B71F11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02" y="5772690"/>
            <a:ext cx="2857500" cy="7715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AD1D189-974E-7560-2D92-DAFB9882C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850" y="5933085"/>
            <a:ext cx="2857500" cy="5238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62E28-5DED-70D0-54DF-CED1FE599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299" y="5880439"/>
            <a:ext cx="1235402" cy="57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98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1E72B-24E9-8D59-974D-61FBFE71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904"/>
            <a:ext cx="8953081" cy="8918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</a:rPr>
              <a:t>Vielen</a:t>
            </a:r>
            <a:r>
              <a:rPr lang="en-US" sz="3000" b="1" dirty="0">
                <a:solidFill>
                  <a:schemeClr val="bg1"/>
                </a:solidFill>
              </a:rPr>
              <a:t> Dank an </a:t>
            </a:r>
            <a:r>
              <a:rPr lang="en-US" sz="3000" b="1" dirty="0" err="1">
                <a:solidFill>
                  <a:schemeClr val="bg1"/>
                </a:solidFill>
              </a:rPr>
              <a:t>unsere</a:t>
            </a:r>
            <a:r>
              <a:rPr lang="en-US" sz="3000" b="1" dirty="0">
                <a:solidFill>
                  <a:schemeClr val="bg1"/>
                </a:solidFill>
              </a:rPr>
              <a:t> 36 </a:t>
            </a:r>
            <a:r>
              <a:rPr lang="en-US" sz="3000" b="1" dirty="0" err="1">
                <a:solidFill>
                  <a:schemeClr val="bg1"/>
                </a:solidFill>
              </a:rPr>
              <a:t>Sponsoren</a:t>
            </a:r>
            <a:r>
              <a:rPr lang="en-US" sz="3000" b="1" dirty="0">
                <a:solidFill>
                  <a:schemeClr val="bg1"/>
                </a:solidFill>
              </a:rPr>
              <a:t>. </a:t>
            </a: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 err="1">
                <a:solidFill>
                  <a:schemeClr val="bg1"/>
                </a:solidFill>
              </a:rPr>
              <a:t>Ihr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habt</a:t>
            </a:r>
            <a:r>
              <a:rPr lang="en-US" sz="3000" b="1" dirty="0">
                <a:solidFill>
                  <a:schemeClr val="bg1"/>
                </a:solidFill>
              </a:rPr>
              <a:t> es </a:t>
            </a:r>
            <a:r>
              <a:rPr lang="en-US" sz="3000" b="1" dirty="0" err="1">
                <a:solidFill>
                  <a:schemeClr val="bg1"/>
                </a:solidFill>
              </a:rPr>
              <a:t>möglich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gemacht</a:t>
            </a:r>
            <a:r>
              <a:rPr lang="en-US" sz="3000" b="1" dirty="0">
                <a:solidFill>
                  <a:schemeClr val="bg1"/>
                </a:solidFill>
              </a:rPr>
              <a:t>. </a:t>
            </a:r>
            <a:br>
              <a:rPr lang="en-US" sz="3000" b="1" dirty="0">
                <a:solidFill>
                  <a:schemeClr val="bg1"/>
                </a:solidFill>
              </a:rPr>
            </a:b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BEE26F-C6A1-4636-3BD7-3D5843107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3" t="14591" r="19560" b="10196"/>
          <a:stretch/>
        </p:blipFill>
        <p:spPr>
          <a:xfrm>
            <a:off x="261257" y="1550341"/>
            <a:ext cx="4172581" cy="410855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3B71FA-E61A-991E-6DD0-0F7EC0A5E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1" t="24786" r="19670" b="14298"/>
          <a:stretch/>
        </p:blipFill>
        <p:spPr>
          <a:xfrm>
            <a:off x="4499149" y="1663478"/>
            <a:ext cx="4172580" cy="34238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E94917F-C78A-618F-84A7-7882089259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90" t="45654" r="51318" b="24786"/>
          <a:stretch/>
        </p:blipFill>
        <p:spPr>
          <a:xfrm>
            <a:off x="6172718" y="4323236"/>
            <a:ext cx="2499011" cy="22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86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1E72B-24E9-8D59-974D-61FBFE71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9" y="1003455"/>
            <a:ext cx="8953081" cy="8918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Danke an alle Lions Clubs, </a:t>
            </a:r>
            <a:r>
              <a:rPr lang="en-US" sz="3000" b="1" dirty="0" err="1">
                <a:solidFill>
                  <a:schemeClr val="bg1"/>
                </a:solidFill>
              </a:rPr>
              <a:t>welche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uns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unterstützt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haben</a:t>
            </a:r>
            <a:r>
              <a:rPr lang="en-US" sz="3000" b="1" dirty="0">
                <a:solidFill>
                  <a:schemeClr val="bg1"/>
                </a:solidFill>
              </a:rPr>
              <a:t>. </a:t>
            </a:r>
            <a:r>
              <a:rPr lang="en-US" sz="3000" b="1" dirty="0" err="1">
                <a:solidFill>
                  <a:schemeClr val="bg1"/>
                </a:solidFill>
              </a:rPr>
              <a:t>Ohne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euch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hätten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wir</a:t>
            </a:r>
            <a:r>
              <a:rPr lang="en-US" sz="3000" b="1" dirty="0">
                <a:solidFill>
                  <a:schemeClr val="bg1"/>
                </a:solidFill>
              </a:rPr>
              <a:t> die </a:t>
            </a:r>
            <a:r>
              <a:rPr lang="en-US" sz="3000" b="1" dirty="0" err="1">
                <a:solidFill>
                  <a:schemeClr val="bg1"/>
                </a:solidFill>
              </a:rPr>
              <a:t>vielen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Schichten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nicht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abdecken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können</a:t>
            </a:r>
            <a:r>
              <a:rPr lang="en-US" sz="3000" b="1" dirty="0">
                <a:solidFill>
                  <a:schemeClr val="bg1"/>
                </a:solidFill>
              </a:rPr>
              <a:t>. </a:t>
            </a: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 err="1">
                <a:solidFill>
                  <a:schemeClr val="bg1"/>
                </a:solidFill>
              </a:rPr>
              <a:t>Ihr</a:t>
            </a:r>
            <a:r>
              <a:rPr lang="en-US" sz="3000" b="1" dirty="0">
                <a:solidFill>
                  <a:schemeClr val="bg1"/>
                </a:solidFill>
              </a:rPr>
              <a:t> wart </a:t>
            </a:r>
            <a:r>
              <a:rPr lang="en-US" sz="3000" b="1" dirty="0" err="1">
                <a:solidFill>
                  <a:schemeClr val="bg1"/>
                </a:solidFill>
              </a:rPr>
              <a:t>grossartig</a:t>
            </a:r>
            <a:r>
              <a:rPr lang="en-US" sz="3000" b="1" dirty="0">
                <a:solidFill>
                  <a:schemeClr val="bg1"/>
                </a:solidFill>
              </a:rPr>
              <a:t>!</a:t>
            </a:r>
            <a:br>
              <a:rPr lang="en-US" sz="3000" b="1" dirty="0">
                <a:solidFill>
                  <a:schemeClr val="bg1"/>
                </a:solidFill>
              </a:rPr>
            </a:b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DA5631-46FD-BC5B-07A9-5EA8BFAD8DCB}"/>
              </a:ext>
            </a:extLst>
          </p:cNvPr>
          <p:cNvSpPr txBox="1"/>
          <p:nvPr/>
        </p:nvSpPr>
        <p:spPr>
          <a:xfrm>
            <a:off x="3078218" y="3837095"/>
            <a:ext cx="4572000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Lions Club </a:t>
            </a:r>
            <a:r>
              <a:rPr lang="en-US" sz="2000" dirty="0" err="1">
                <a:solidFill>
                  <a:schemeClr val="bg1"/>
                </a:solidFill>
              </a:rPr>
              <a:t>Limmattal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Lions Club </a:t>
            </a:r>
            <a:r>
              <a:rPr lang="en-US" sz="2000" dirty="0" err="1">
                <a:solidFill>
                  <a:schemeClr val="bg1"/>
                </a:solidFill>
              </a:rPr>
              <a:t>Brugg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Lions Club Frick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Lions Club </a:t>
            </a:r>
            <a:r>
              <a:rPr lang="en-US" sz="2000" dirty="0" err="1">
                <a:solidFill>
                  <a:schemeClr val="bg1"/>
                </a:solidFill>
              </a:rPr>
              <a:t>Mutschellen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Lions Club </a:t>
            </a:r>
            <a:r>
              <a:rPr lang="en-US" sz="2000" dirty="0" err="1">
                <a:solidFill>
                  <a:schemeClr val="bg1"/>
                </a:solidFill>
              </a:rPr>
              <a:t>Kettenbrücke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Lions Club Lenzburg</a:t>
            </a:r>
            <a:br>
              <a:rPr lang="en-US" sz="2700" dirty="0"/>
            </a:br>
            <a:br>
              <a:rPr lang="en-US" sz="2700" b="1" dirty="0"/>
            </a:br>
            <a:br>
              <a:rPr lang="en-US" sz="2700" b="1" dirty="0"/>
            </a:br>
            <a:endParaRPr lang="de-CH" sz="27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D5DCFB-0A59-C352-193E-ECCF4F23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264" y="1895344"/>
            <a:ext cx="1867469" cy="17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58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1E72B-24E9-8D59-974D-61FBFE71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47" y="516430"/>
            <a:ext cx="9103245" cy="8918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Danke </a:t>
            </a:r>
            <a:r>
              <a:rPr lang="en-US" sz="3000" b="1" dirty="0" err="1">
                <a:solidFill>
                  <a:schemeClr val="bg1"/>
                </a:solidFill>
              </a:rPr>
              <a:t>allen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Helferinnen</a:t>
            </a:r>
            <a:r>
              <a:rPr lang="en-US" sz="3000" b="1" dirty="0">
                <a:solidFill>
                  <a:schemeClr val="bg1"/>
                </a:solidFill>
              </a:rPr>
              <a:t> und </a:t>
            </a:r>
            <a:r>
              <a:rPr lang="en-US" sz="3000" b="1" dirty="0" err="1">
                <a:solidFill>
                  <a:schemeClr val="bg1"/>
                </a:solidFill>
              </a:rPr>
              <a:t>Helfern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welche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uns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vor</a:t>
            </a:r>
            <a:r>
              <a:rPr lang="en-US" sz="3000" b="1" dirty="0">
                <a:solidFill>
                  <a:schemeClr val="bg1"/>
                </a:solidFill>
              </a:rPr>
              <a:t>, </a:t>
            </a:r>
            <a:r>
              <a:rPr lang="en-US" sz="3000" b="1" dirty="0" err="1">
                <a:solidFill>
                  <a:schemeClr val="bg1"/>
                </a:solidFill>
              </a:rPr>
              <a:t>während</a:t>
            </a:r>
            <a:r>
              <a:rPr lang="en-US" sz="3000" b="1" dirty="0">
                <a:solidFill>
                  <a:schemeClr val="bg1"/>
                </a:solidFill>
              </a:rPr>
              <a:t> und </a:t>
            </a:r>
            <a:r>
              <a:rPr lang="en-US" sz="3000" b="1" dirty="0" err="1">
                <a:solidFill>
                  <a:schemeClr val="bg1"/>
                </a:solidFill>
              </a:rPr>
              <a:t>nach</a:t>
            </a:r>
            <a:r>
              <a:rPr lang="en-US" sz="3000" b="1" dirty="0">
                <a:solidFill>
                  <a:schemeClr val="bg1"/>
                </a:solidFill>
              </a:rPr>
              <a:t> der Badenfahrt in </a:t>
            </a:r>
            <a:r>
              <a:rPr lang="en-US" sz="3000" b="1" dirty="0" err="1">
                <a:solidFill>
                  <a:schemeClr val="bg1"/>
                </a:solidFill>
              </a:rPr>
              <a:t>irgendeiner</a:t>
            </a:r>
            <a:r>
              <a:rPr lang="en-US" sz="3000" b="1" dirty="0">
                <a:solidFill>
                  <a:schemeClr val="bg1"/>
                </a:solidFill>
              </a:rPr>
              <a:t> Form </a:t>
            </a:r>
            <a:r>
              <a:rPr lang="en-US" sz="3000" b="1" dirty="0" err="1">
                <a:solidFill>
                  <a:schemeClr val="bg1"/>
                </a:solidFill>
              </a:rPr>
              <a:t>unterstützt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haben</a:t>
            </a:r>
            <a:r>
              <a:rPr lang="en-US" sz="3000" b="1" dirty="0">
                <a:solidFill>
                  <a:schemeClr val="bg1"/>
                </a:solidFill>
              </a:rPr>
              <a:t>.</a:t>
            </a: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 err="1">
                <a:solidFill>
                  <a:schemeClr val="bg1"/>
                </a:solidFill>
              </a:rPr>
              <a:t>Ohne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Euch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hätten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wir</a:t>
            </a:r>
            <a:r>
              <a:rPr lang="en-US" sz="3000" b="1" dirty="0">
                <a:solidFill>
                  <a:schemeClr val="bg1"/>
                </a:solidFill>
              </a:rPr>
              <a:t> es </a:t>
            </a:r>
            <a:r>
              <a:rPr lang="en-US" sz="3000" b="1" dirty="0" err="1">
                <a:solidFill>
                  <a:schemeClr val="bg1"/>
                </a:solidFill>
              </a:rPr>
              <a:t>nicht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geschafft</a:t>
            </a:r>
            <a:r>
              <a:rPr lang="en-US" sz="3000" b="1" dirty="0">
                <a:solidFill>
                  <a:schemeClr val="bg1"/>
                </a:solidFill>
              </a:rPr>
              <a:t>!</a:t>
            </a:r>
            <a:r>
              <a:rPr lang="en-US" sz="3000" b="1" dirty="0"/>
              <a:t>.</a:t>
            </a:r>
            <a:endParaRPr lang="en-US" sz="2200" b="1" dirty="0"/>
          </a:p>
        </p:txBody>
      </p:sp>
      <p:pic>
        <p:nvPicPr>
          <p:cNvPr id="5" name="Grafik 4" descr="Ein Bild, das Mobiliar, Tisch, Kaffeetisch, Im Haus enthält.&#10;&#10;Automatisch generierte Beschreibung">
            <a:extLst>
              <a:ext uri="{FF2B5EF4-FFF2-40B4-BE49-F238E27FC236}">
                <a16:creationId xmlns:a16="http://schemas.microsoft.com/office/drawing/2014/main" id="{C216FAA2-49B1-E284-22A9-1EF522B8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255" y="4358873"/>
            <a:ext cx="2773345" cy="2080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Ein Bild, das Text, Behälter, Im Haus, Wand enthält.&#10;&#10;Automatisch generierte Beschreibung">
            <a:extLst>
              <a:ext uri="{FF2B5EF4-FFF2-40B4-BE49-F238E27FC236}">
                <a16:creationId xmlns:a16="http://schemas.microsoft.com/office/drawing/2014/main" id="{2CEED8B5-A8E2-97DA-D3D6-E7419242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4891" y="2724688"/>
            <a:ext cx="2990289" cy="1682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0D97AB7-DBF4-AC63-64B1-9BCEE3BBE5AC}"/>
              </a:ext>
            </a:extLst>
          </p:cNvPr>
          <p:cNvSpPr txBox="1"/>
          <p:nvPr/>
        </p:nvSpPr>
        <p:spPr>
          <a:xfrm>
            <a:off x="3264255" y="4365717"/>
            <a:ext cx="2221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Beim</a:t>
            </a:r>
            <a:r>
              <a:rPr lang="en-US" dirty="0"/>
              <a:t> </a:t>
            </a:r>
            <a:r>
              <a:rPr lang="en-US" dirty="0" err="1"/>
              <a:t>Waschen</a:t>
            </a:r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D81126-20BF-C0C4-5C97-BF43A93F3F0B}"/>
              </a:ext>
            </a:extLst>
          </p:cNvPr>
          <p:cNvSpPr txBox="1"/>
          <p:nvPr/>
        </p:nvSpPr>
        <p:spPr>
          <a:xfrm>
            <a:off x="164662" y="1615275"/>
            <a:ext cx="3099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Lagermöglichkeiten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E3C37BB-E7F8-1F90-3EEB-ACBA33FFF86F}"/>
              </a:ext>
            </a:extLst>
          </p:cNvPr>
          <p:cNvSpPr txBox="1"/>
          <p:nvPr/>
        </p:nvSpPr>
        <p:spPr>
          <a:xfrm>
            <a:off x="5733509" y="1437012"/>
            <a:ext cx="3566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Auf- und/</a:t>
            </a:r>
            <a:r>
              <a:rPr lang="en-US" dirty="0" err="1">
                <a:solidFill>
                  <a:schemeClr val="bg1"/>
                </a:solidFill>
              </a:rPr>
              <a:t>oder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Abbau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CF7C527-8DF4-A7FB-4CE7-399D950F8D06}"/>
              </a:ext>
            </a:extLst>
          </p:cNvPr>
          <p:cNvSpPr txBox="1"/>
          <p:nvPr/>
        </p:nvSpPr>
        <p:spPr>
          <a:xfrm>
            <a:off x="759017" y="5205234"/>
            <a:ext cx="3566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Bei </a:t>
            </a:r>
            <a:r>
              <a:rPr lang="en-US" dirty="0" err="1">
                <a:solidFill>
                  <a:schemeClr val="bg1"/>
                </a:solidFill>
              </a:rPr>
              <a:t>Materialtransporten</a:t>
            </a: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2F04C72-D7AB-F956-A768-9B2FFC777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4" t="45968" r="13047" b="20176"/>
          <a:stretch/>
        </p:blipFill>
        <p:spPr>
          <a:xfrm>
            <a:off x="5879747" y="1810939"/>
            <a:ext cx="2279928" cy="1497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482268E-9161-7A16-97B6-AC23D4CDDC1E}"/>
              </a:ext>
            </a:extLst>
          </p:cNvPr>
          <p:cNvSpPr txBox="1"/>
          <p:nvPr/>
        </p:nvSpPr>
        <p:spPr>
          <a:xfrm>
            <a:off x="2820377" y="2091286"/>
            <a:ext cx="3566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Ausleihen</a:t>
            </a:r>
            <a:r>
              <a:rPr lang="en-US" dirty="0">
                <a:solidFill>
                  <a:schemeClr val="bg1"/>
                </a:solidFill>
              </a:rPr>
              <a:t> von Material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A219F0A-1F03-EF93-32C7-6EF1668E9CD5}"/>
              </a:ext>
            </a:extLst>
          </p:cNvPr>
          <p:cNvSpPr txBox="1"/>
          <p:nvPr/>
        </p:nvSpPr>
        <p:spPr>
          <a:xfrm>
            <a:off x="6475383" y="4508032"/>
            <a:ext cx="2587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Beim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Vorbereiten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D216D28-1DDD-F363-859B-493688B247E1}"/>
              </a:ext>
            </a:extLst>
          </p:cNvPr>
          <p:cNvSpPr txBox="1"/>
          <p:nvPr/>
        </p:nvSpPr>
        <p:spPr>
          <a:xfrm>
            <a:off x="385769" y="5861460"/>
            <a:ext cx="2878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Beim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Fotografieren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BEB4F3B-A489-A058-AC3E-86F22166AF17}"/>
              </a:ext>
            </a:extLst>
          </p:cNvPr>
          <p:cNvSpPr txBox="1"/>
          <p:nvPr/>
        </p:nvSpPr>
        <p:spPr>
          <a:xfrm>
            <a:off x="2838271" y="3778017"/>
            <a:ext cx="4785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Als Gast in der Zur </a:t>
            </a:r>
            <a:r>
              <a:rPr lang="en-US" dirty="0" err="1">
                <a:solidFill>
                  <a:schemeClr val="bg1"/>
                </a:solidFill>
              </a:rPr>
              <a:t>Leue</a:t>
            </a:r>
            <a:r>
              <a:rPr lang="en-US" dirty="0">
                <a:solidFill>
                  <a:schemeClr val="bg1"/>
                </a:solidFill>
              </a:rPr>
              <a:t>-Passage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D417093-6005-2780-2B19-6A1DF1A2B587}"/>
              </a:ext>
            </a:extLst>
          </p:cNvPr>
          <p:cNvSpPr txBox="1"/>
          <p:nvPr/>
        </p:nvSpPr>
        <p:spPr>
          <a:xfrm>
            <a:off x="5626024" y="3472785"/>
            <a:ext cx="3781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Beim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Aushelfen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Engpässen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B8C9B86-3DB0-96F7-B191-C03BF85616A5}"/>
              </a:ext>
            </a:extLst>
          </p:cNvPr>
          <p:cNvSpPr txBox="1"/>
          <p:nvPr/>
        </p:nvSpPr>
        <p:spPr>
          <a:xfrm>
            <a:off x="2764231" y="2771003"/>
            <a:ext cx="3566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Beim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Arbeiten</a:t>
            </a:r>
            <a:r>
              <a:rPr lang="en-US" dirty="0">
                <a:solidFill>
                  <a:schemeClr val="bg1"/>
                </a:solidFill>
              </a:rPr>
              <a:t> in der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Zur </a:t>
            </a:r>
            <a:r>
              <a:rPr lang="en-US" dirty="0" err="1">
                <a:solidFill>
                  <a:schemeClr val="bg1"/>
                </a:solidFill>
              </a:rPr>
              <a:t>Leue</a:t>
            </a:r>
            <a:r>
              <a:rPr lang="en-US" dirty="0">
                <a:solidFill>
                  <a:schemeClr val="bg1"/>
                </a:solidFill>
              </a:rPr>
              <a:t> Passage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C067714-EC3E-DBFE-1283-7BEBC7B1CF2D}"/>
              </a:ext>
            </a:extLst>
          </p:cNvPr>
          <p:cNvSpPr txBox="1"/>
          <p:nvPr/>
        </p:nvSpPr>
        <p:spPr>
          <a:xfrm>
            <a:off x="6330672" y="5415082"/>
            <a:ext cx="2587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Bei der </a:t>
            </a:r>
            <a:r>
              <a:rPr lang="en-US" dirty="0" err="1">
                <a:solidFill>
                  <a:schemeClr val="bg1"/>
                </a:solidFill>
              </a:rPr>
              <a:t>Verpflegung</a:t>
            </a:r>
            <a:r>
              <a:rPr lang="en-US" dirty="0">
                <a:solidFill>
                  <a:schemeClr val="bg1"/>
                </a:solidFill>
              </a:rPr>
              <a:t> der </a:t>
            </a:r>
            <a:r>
              <a:rPr lang="en-US" dirty="0" err="1">
                <a:solidFill>
                  <a:schemeClr val="bg1"/>
                </a:solidFill>
              </a:rPr>
              <a:t>Arbeiter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4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9F9B3-A5DF-1BCD-D183-72E99F4E3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92" y="-94033"/>
            <a:ext cx="7886700" cy="1325563"/>
          </a:xfrm>
        </p:spPr>
        <p:txBody>
          <a:bodyPr/>
          <a:lstStyle/>
          <a:p>
            <a:r>
              <a:rPr lang="de-DE" dirty="0"/>
              <a:t>Ziel unserer Badenfahrt-</a:t>
            </a:r>
            <a:r>
              <a:rPr lang="de-DE" dirty="0" err="1"/>
              <a:t>Activity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DC2D1C-39AE-CE87-A55B-FE32FC561EF8}"/>
              </a:ext>
            </a:extLst>
          </p:cNvPr>
          <p:cNvSpPr txBox="1"/>
          <p:nvPr/>
        </p:nvSpPr>
        <p:spPr>
          <a:xfrm>
            <a:off x="270949" y="1386454"/>
            <a:ext cx="8277828" cy="3319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Badenfahrt 2023 bedeutet auch 100 Jahre Badenfahrt. Dieses Jubiläum wollten wir vom 18. – 27. August 2023 gebührend feiern und zusammen mit unserem tatkräftigen Einsatz für eine grossartige Botschaft nutzen: </a:t>
            </a:r>
            <a:r>
              <a:rPr lang="de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zusammen etwas Gutes tun – WE SERVE!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bereits in den letzten Jahren waren wir auch bei der 100-jährigen Ausgabe wieder mit dabei! Dafür gründete der Lions Club Baden zusammen mit dem Lions Club Baden-Heitersberg und dem Leo Club Baden ein Badenfahrt-OK. Mit der «Zur Leue-Passage» hatten wir ein Konzept erarbeitet, welches regionalen Künstlerinnen und Künstlern eine Plattform geboten hat und sie damit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untersützten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Mit dem erwirtschafteten Gewinn wurden zudem gezielt ausgewählte gemeinnützige Organisationen finanziell unterstützt.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479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Mann, Schuhwerk enthält.&#10;&#10;Automatisch generierte Beschreibung">
            <a:extLst>
              <a:ext uri="{FF2B5EF4-FFF2-40B4-BE49-F238E27FC236}">
                <a16:creationId xmlns:a16="http://schemas.microsoft.com/office/drawing/2014/main" id="{BDB989DB-2C75-5DB8-9AC9-67A7CBB59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0"/>
          <a:stretch/>
        </p:blipFill>
        <p:spPr>
          <a:xfrm rot="5400000">
            <a:off x="6217843" y="3945870"/>
            <a:ext cx="2981322" cy="2576239"/>
          </a:xfrm>
          <a:prstGeom prst="rect">
            <a:avLst/>
          </a:prstGeom>
        </p:spPr>
      </p:pic>
      <p:pic>
        <p:nvPicPr>
          <p:cNvPr id="11" name="Grafik 10" descr="Ein Bild, das Person, Kleidung, Tanz, Menschen enthält.&#10;&#10;Automatisch generierte Beschreibung">
            <a:extLst>
              <a:ext uri="{FF2B5EF4-FFF2-40B4-BE49-F238E27FC236}">
                <a16:creationId xmlns:a16="http://schemas.microsoft.com/office/drawing/2014/main" id="{2BD52B37-E8EE-BBB8-FD51-939786B85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76" y="179036"/>
            <a:ext cx="2652765" cy="1943129"/>
          </a:xfrm>
          <a:prstGeom prst="rect">
            <a:avLst/>
          </a:prstGeom>
        </p:spPr>
      </p:pic>
      <p:pic>
        <p:nvPicPr>
          <p:cNvPr id="13" name="Grafik 12" descr="Ein Bild, das draußen, Schuhwerk, Kleidung, Himmel enthält.&#10;&#10;Automatisch generierte Beschreibung">
            <a:extLst>
              <a:ext uri="{FF2B5EF4-FFF2-40B4-BE49-F238E27FC236}">
                <a16:creationId xmlns:a16="http://schemas.microsoft.com/office/drawing/2014/main" id="{BF92814F-8101-1FF0-9FCD-EDEC46578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75" y="2217862"/>
            <a:ext cx="6181484" cy="4497264"/>
          </a:xfrm>
          <a:prstGeom prst="rect">
            <a:avLst/>
          </a:prstGeom>
        </p:spPr>
      </p:pic>
      <p:pic>
        <p:nvPicPr>
          <p:cNvPr id="15" name="Grafik 14" descr="Ein Bild, das Kleidung, draußen, Mann, Person enthält.&#10;&#10;Automatisch generierte Beschreibung">
            <a:extLst>
              <a:ext uri="{FF2B5EF4-FFF2-40B4-BE49-F238E27FC236}">
                <a16:creationId xmlns:a16="http://schemas.microsoft.com/office/drawing/2014/main" id="{D9F2F9D5-0610-9491-C5BD-1AEBB5FED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341" y="188561"/>
            <a:ext cx="3437518" cy="1933604"/>
          </a:xfrm>
          <a:prstGeom prst="rect">
            <a:avLst/>
          </a:prstGeom>
        </p:spPr>
      </p:pic>
      <p:pic>
        <p:nvPicPr>
          <p:cNvPr id="17" name="Grafik 16" descr="Ein Bild, das draußen, Kleidung, Überdachung, Mann enthält.&#10;&#10;Automatisch generierte Beschreibung">
            <a:extLst>
              <a:ext uri="{FF2B5EF4-FFF2-40B4-BE49-F238E27FC236}">
                <a16:creationId xmlns:a16="http://schemas.microsoft.com/office/drawing/2014/main" id="{5618DBC8-F45A-4E22-36FE-BDC22B000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386" y="187971"/>
            <a:ext cx="2576408" cy="1932306"/>
          </a:xfrm>
          <a:prstGeom prst="rect">
            <a:avLst/>
          </a:prstGeom>
        </p:spPr>
      </p:pic>
      <p:pic>
        <p:nvPicPr>
          <p:cNvPr id="18" name="Grafik 17" descr="Ein Bild, das Kleidung, Person, Mann, draußen enthält.&#10;&#10;Automatisch generierte Beschreibung">
            <a:extLst>
              <a:ext uri="{FF2B5EF4-FFF2-40B4-BE49-F238E27FC236}">
                <a16:creationId xmlns:a16="http://schemas.microsoft.com/office/drawing/2014/main" id="{3D12872F-8ED9-EE96-E840-304AFAED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35" b="11430"/>
          <a:stretch/>
        </p:blipFill>
        <p:spPr>
          <a:xfrm>
            <a:off x="6420386" y="2246436"/>
            <a:ext cx="2576239" cy="138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42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4AA4-BDB7-2345-C67A-F2232EE6B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BEA38-A823-8356-2528-7A829DA7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92" y="-94033"/>
            <a:ext cx="7886700" cy="1325563"/>
          </a:xfrm>
        </p:spPr>
        <p:txBody>
          <a:bodyPr/>
          <a:lstStyle/>
          <a:p>
            <a:r>
              <a:rPr lang="de-DE" dirty="0"/>
              <a:t>Begünstigte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FFEA949-3DED-D812-16FB-211FD8FAB109}"/>
              </a:ext>
            </a:extLst>
          </p:cNvPr>
          <p:cNvSpPr txBox="1"/>
          <p:nvPr/>
        </p:nvSpPr>
        <p:spPr>
          <a:xfrm>
            <a:off x="383092" y="1231529"/>
            <a:ext cx="775732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Musik und Tanz:</a:t>
            </a:r>
          </a:p>
          <a:p>
            <a:r>
              <a:rPr lang="de-DE" dirty="0"/>
              <a:t>Dank </a:t>
            </a:r>
            <a:r>
              <a:rPr lang="de-DE" dirty="0" err="1"/>
              <a:t>grosszügiger</a:t>
            </a:r>
            <a:r>
              <a:rPr lang="de-DE" dirty="0"/>
              <a:t> Unterstützung von Gönnerinnen und Gönnern </a:t>
            </a:r>
          </a:p>
          <a:p>
            <a:r>
              <a:rPr lang="de-DE" dirty="0"/>
              <a:t>konnten wir stolze </a:t>
            </a:r>
            <a:r>
              <a:rPr lang="de-DE" b="1" dirty="0"/>
              <a:t>25‘000 Franken </a:t>
            </a:r>
            <a:r>
              <a:rPr lang="de-DE" dirty="0"/>
              <a:t>für unsere Musik-</a:t>
            </a:r>
            <a:r>
              <a:rPr lang="de-DE" dirty="0" err="1"/>
              <a:t>Activity</a:t>
            </a:r>
            <a:r>
              <a:rPr lang="de-DE" dirty="0"/>
              <a:t> </a:t>
            </a:r>
          </a:p>
          <a:p>
            <a:r>
              <a:rPr lang="de-DE" dirty="0"/>
              <a:t>bereitstellen. Insgesamt traten </a:t>
            </a:r>
            <a:r>
              <a:rPr lang="de-DE" b="1" dirty="0"/>
              <a:t>35 Gruppen </a:t>
            </a:r>
            <a:r>
              <a:rPr lang="de-DE" dirty="0"/>
              <a:t>auf, das entspricht </a:t>
            </a:r>
            <a:r>
              <a:rPr lang="de-DE" b="1" dirty="0"/>
              <a:t>281 Künstlerinnen und Künstlern</a:t>
            </a:r>
            <a:r>
              <a:rPr lang="de-DE" dirty="0"/>
              <a:t>. Wir dürfen auf rund </a:t>
            </a:r>
            <a:r>
              <a:rPr lang="de-DE" b="1" dirty="0"/>
              <a:t>4‘000 Zuschauerinnen und Zuschauer</a:t>
            </a:r>
            <a:r>
              <a:rPr lang="de-DE" dirty="0"/>
              <a:t> zurückblicken, sowie auf zahlreiche Laufkundschaft während der Acts.</a:t>
            </a:r>
          </a:p>
          <a:p>
            <a:endParaRPr lang="de-DE" dirty="0"/>
          </a:p>
          <a:p>
            <a:r>
              <a:rPr lang="de-DE" b="1" dirty="0" err="1"/>
              <a:t>Schächental</a:t>
            </a:r>
            <a:r>
              <a:rPr lang="de-DE" b="1" dirty="0"/>
              <a:t>:</a:t>
            </a:r>
          </a:p>
          <a:p>
            <a:r>
              <a:rPr lang="de-DE" dirty="0"/>
              <a:t>Wir haben mit rund </a:t>
            </a:r>
            <a:r>
              <a:rPr lang="de-DE" b="1" dirty="0"/>
              <a:t>6‘000.- für 10 </a:t>
            </a:r>
            <a:r>
              <a:rPr lang="de-DE" b="1" dirty="0" err="1"/>
              <a:t>grosse</a:t>
            </a:r>
            <a:r>
              <a:rPr lang="de-DE" b="1" dirty="0"/>
              <a:t> Laibe Käse </a:t>
            </a:r>
          </a:p>
          <a:p>
            <a:r>
              <a:rPr lang="de-DE" b="1" dirty="0"/>
              <a:t>und 106 kg köstliches Trockenfleisch </a:t>
            </a:r>
            <a:r>
              <a:rPr lang="de-DE" dirty="0"/>
              <a:t>unsere</a:t>
            </a:r>
            <a:r>
              <a:rPr lang="de-DE" b="1" dirty="0"/>
              <a:t> </a:t>
            </a:r>
            <a:r>
              <a:rPr lang="de-DE" dirty="0" err="1"/>
              <a:t>Schächental</a:t>
            </a:r>
            <a:r>
              <a:rPr lang="de-DE" dirty="0"/>
              <a:t>-Freunden </a:t>
            </a:r>
          </a:p>
          <a:p>
            <a:r>
              <a:rPr lang="de-DE" dirty="0"/>
              <a:t>unterstützt.</a:t>
            </a:r>
          </a:p>
          <a:p>
            <a:endParaRPr lang="de-DE" dirty="0"/>
          </a:p>
          <a:p>
            <a:r>
              <a:rPr lang="de-DE" b="1" dirty="0"/>
              <a:t>Start-up:</a:t>
            </a:r>
          </a:p>
          <a:p>
            <a:r>
              <a:rPr lang="de-DE" dirty="0"/>
              <a:t>In unserer </a:t>
            </a:r>
            <a:r>
              <a:rPr lang="de-DE" dirty="0" err="1"/>
              <a:t>Festbeiz</a:t>
            </a:r>
            <a:r>
              <a:rPr lang="de-DE" dirty="0"/>
              <a:t> unterstützten wir mit dem Kauf von </a:t>
            </a:r>
            <a:r>
              <a:rPr lang="de-DE" b="1" dirty="0"/>
              <a:t>467 Stück</a:t>
            </a:r>
          </a:p>
          <a:p>
            <a:r>
              <a:rPr lang="de-DE" dirty="0" err="1"/>
              <a:t>Hönnä</a:t>
            </a:r>
            <a:r>
              <a:rPr lang="de-DE" dirty="0"/>
              <a:t> </a:t>
            </a:r>
            <a:r>
              <a:rPr lang="de-DE" dirty="0" err="1"/>
              <a:t>Guät</a:t>
            </a:r>
            <a:r>
              <a:rPr lang="de-DE" dirty="0"/>
              <a:t> </a:t>
            </a:r>
            <a:r>
              <a:rPr lang="de-DE" dirty="0" err="1"/>
              <a:t>Frozen</a:t>
            </a:r>
            <a:r>
              <a:rPr lang="de-DE" dirty="0"/>
              <a:t> Matcha-Joghurt in der Höhe von </a:t>
            </a:r>
            <a:r>
              <a:rPr lang="de-DE" b="1" dirty="0"/>
              <a:t>CHF 1‘167.50</a:t>
            </a:r>
            <a:r>
              <a:rPr lang="de-DE" dirty="0"/>
              <a:t>, die Badener Studierenden, welche im Rahmen ihres Lebensmittelwissenschafts-Studiums an der Berner Fachhochschule ein eigenes Startup ins Leben gerufen haben.</a:t>
            </a:r>
          </a:p>
          <a:p>
            <a:endParaRPr lang="de-DE" dirty="0"/>
          </a:p>
        </p:txBody>
      </p:sp>
      <p:pic>
        <p:nvPicPr>
          <p:cNvPr id="10" name="Grafik 9" descr="Ein Bild, das Im Haus, Wand, Keller, Zimmer enthält.&#10;&#10;Automatisch generierte Beschreibung">
            <a:extLst>
              <a:ext uri="{FF2B5EF4-FFF2-40B4-BE49-F238E27FC236}">
                <a16:creationId xmlns:a16="http://schemas.microsoft.com/office/drawing/2014/main" id="{23A2A07D-CC5F-E600-77AD-AA647C113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2"/>
          <a:stretch/>
        </p:blipFill>
        <p:spPr>
          <a:xfrm rot="5400000">
            <a:off x="6967207" y="3449045"/>
            <a:ext cx="1578659" cy="1529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E751EB-0A00-D400-8134-161EE79DD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76" y="5501844"/>
            <a:ext cx="1313631" cy="1231529"/>
          </a:xfrm>
          <a:prstGeom prst="rect">
            <a:avLst/>
          </a:prstGeom>
        </p:spPr>
      </p:pic>
      <p:pic>
        <p:nvPicPr>
          <p:cNvPr id="14" name="Grafik 13" descr="Ein Bild, das Kleidung, draußen, Tanz, Spielplatz enthält.&#10;&#10;Automatisch generierte Beschreibung">
            <a:extLst>
              <a:ext uri="{FF2B5EF4-FFF2-40B4-BE49-F238E27FC236}">
                <a16:creationId xmlns:a16="http://schemas.microsoft.com/office/drawing/2014/main" id="{D9380103-5664-F9D9-8E42-843C6A46E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1" t="14313"/>
          <a:stretch/>
        </p:blipFill>
        <p:spPr>
          <a:xfrm>
            <a:off x="7003569" y="1093886"/>
            <a:ext cx="1529944" cy="1024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244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7D4A-CFD7-E9FA-FC74-3ACD4BC3A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47312-2EDD-F4D0-C08F-BF873571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92" y="-94033"/>
            <a:ext cx="7886700" cy="1325563"/>
          </a:xfrm>
        </p:spPr>
        <p:txBody>
          <a:bodyPr/>
          <a:lstStyle/>
          <a:p>
            <a:r>
              <a:rPr lang="de-DE" dirty="0"/>
              <a:t>Begünstigte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7CA6A8-CF69-1D08-6D0A-11F1FC62381A}"/>
              </a:ext>
            </a:extLst>
          </p:cNvPr>
          <p:cNvSpPr txBox="1"/>
          <p:nvPr/>
        </p:nvSpPr>
        <p:spPr>
          <a:xfrm>
            <a:off x="383092" y="1720833"/>
            <a:ext cx="85078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Tabula </a:t>
            </a:r>
            <a:r>
              <a:rPr lang="de-DE" b="1" dirty="0" err="1"/>
              <a:t>Musica</a:t>
            </a:r>
            <a:r>
              <a:rPr lang="de-DE" b="1" dirty="0"/>
              <a:t>:</a:t>
            </a:r>
          </a:p>
          <a:p>
            <a:r>
              <a:rPr lang="de-DE" dirty="0"/>
              <a:t>Mit einer </a:t>
            </a:r>
            <a:r>
              <a:rPr lang="de-DE" dirty="0" err="1"/>
              <a:t>grosszügigen</a:t>
            </a:r>
            <a:r>
              <a:rPr lang="de-DE" dirty="0"/>
              <a:t> Spende von </a:t>
            </a:r>
            <a:r>
              <a:rPr lang="de-DE" b="1" dirty="0"/>
              <a:t>10'000 CHF </a:t>
            </a:r>
          </a:p>
          <a:p>
            <a:r>
              <a:rPr lang="de-DE" dirty="0"/>
              <a:t>konnte die Organisation </a:t>
            </a:r>
            <a:r>
              <a:rPr lang="de-DE" b="1" i="1" dirty="0"/>
              <a:t>Tabula </a:t>
            </a:r>
            <a:r>
              <a:rPr lang="de-DE" b="1" i="1" dirty="0" err="1"/>
              <a:t>Musica</a:t>
            </a:r>
            <a:r>
              <a:rPr lang="de-DE" b="1" dirty="0"/>
              <a:t> </a:t>
            </a:r>
            <a:r>
              <a:rPr lang="de-DE" dirty="0"/>
              <a:t>unter-</a:t>
            </a:r>
          </a:p>
          <a:p>
            <a:r>
              <a:rPr lang="de-DE" dirty="0"/>
              <a:t>stützt werden. Durch den Einsatz innovativer </a:t>
            </a:r>
          </a:p>
          <a:p>
            <a:r>
              <a:rPr lang="de-DE" dirty="0"/>
              <a:t>musiktechnologischer Instrumente schafft es </a:t>
            </a:r>
          </a:p>
          <a:p>
            <a:r>
              <a:rPr lang="de-DE" i="1" dirty="0"/>
              <a:t>Tabula </a:t>
            </a:r>
            <a:r>
              <a:rPr lang="de-DE" i="1" dirty="0" err="1"/>
              <a:t>Musica</a:t>
            </a:r>
            <a:r>
              <a:rPr lang="de-DE" dirty="0"/>
              <a:t>, auch Kindern, Jugendlichen und </a:t>
            </a:r>
          </a:p>
          <a:p>
            <a:r>
              <a:rPr lang="de-DE" dirty="0"/>
              <a:t>Erwachsenen mit Behinderungen das Musizieren </a:t>
            </a:r>
          </a:p>
          <a:p>
            <a:r>
              <a:rPr lang="de-DE" dirty="0"/>
              <a:t>zu ermöglichen. Dieses Engagement öffnet Türen </a:t>
            </a:r>
          </a:p>
          <a:p>
            <a:r>
              <a:rPr lang="de-DE" dirty="0"/>
              <a:t>zu einer Welt voller Klänge, Kreativität und gemeinsamer Erlebnisse, die Menschen unabhängig von ihren Voraussetzungen verbindet.</a:t>
            </a:r>
          </a:p>
          <a:p>
            <a:endParaRPr lang="de-DE" dirty="0"/>
          </a:p>
          <a:p>
            <a:r>
              <a:rPr lang="de-DE" b="1" dirty="0"/>
              <a:t>Kinderheim Brugg und Kinderkrebshilfe:</a:t>
            </a:r>
          </a:p>
          <a:p>
            <a:r>
              <a:rPr lang="de-DE" dirty="0"/>
              <a:t>Wurden ebenfalls mit einem Beitrag von Total 4000.- begünstigt.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 descr="Ein Bild, das Konzert, Musikinstrument, Musiker, Musik enthält.&#10;&#10;Automatisch generierte Beschreibung">
            <a:extLst>
              <a:ext uri="{FF2B5EF4-FFF2-40B4-BE49-F238E27FC236}">
                <a16:creationId xmlns:a16="http://schemas.microsoft.com/office/drawing/2014/main" id="{97DB8E6A-C13F-29EB-FAFF-4B1CE8F95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3" t="50000" r="4716"/>
          <a:stretch/>
        </p:blipFill>
        <p:spPr>
          <a:xfrm>
            <a:off x="5189571" y="1878033"/>
            <a:ext cx="3571337" cy="19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16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6DC2D1C-39AE-CE87-A55B-FE32FC561EF8}"/>
              </a:ext>
            </a:extLst>
          </p:cNvPr>
          <p:cNvSpPr txBox="1"/>
          <p:nvPr/>
        </p:nvSpPr>
        <p:spPr>
          <a:xfrm>
            <a:off x="245470" y="238839"/>
            <a:ext cx="7757327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de-DE" sz="4400" dirty="0">
                <a:latin typeface="+mj-lt"/>
                <a:ea typeface="+mj-ea"/>
                <a:cs typeface="+mj-cs"/>
              </a:rPr>
              <a:t>Gute Medienpräsenz</a:t>
            </a:r>
            <a:endParaRPr lang="de-DE" dirty="0"/>
          </a:p>
        </p:txBody>
      </p:sp>
      <p:pic>
        <p:nvPicPr>
          <p:cNvPr id="4" name="Grafik 3" descr="Ein Bild, das Text, draußen, Baum, Screenshot enthält.&#10;&#10;Automatisch generierte Beschreibung">
            <a:extLst>
              <a:ext uri="{FF2B5EF4-FFF2-40B4-BE49-F238E27FC236}">
                <a16:creationId xmlns:a16="http://schemas.microsoft.com/office/drawing/2014/main" id="{B8D0A138-E127-C929-611E-50FB574A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415" y="1235865"/>
            <a:ext cx="2453438" cy="5308139"/>
          </a:xfrm>
          <a:prstGeom prst="rect">
            <a:avLst/>
          </a:prstGeom>
        </p:spPr>
      </p:pic>
      <p:pic>
        <p:nvPicPr>
          <p:cNvPr id="13" name="Grafik 12" descr="Ein Bild, das Text, Zeitung, Karte enthält.&#10;&#10;Automatisch generierte Beschreibung">
            <a:extLst>
              <a:ext uri="{FF2B5EF4-FFF2-40B4-BE49-F238E27FC236}">
                <a16:creationId xmlns:a16="http://schemas.microsoft.com/office/drawing/2014/main" id="{E1DE9BCF-6D53-CD09-B161-A00CF56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1" y="1143562"/>
            <a:ext cx="2610767" cy="2285438"/>
          </a:xfrm>
          <a:prstGeom prst="rect">
            <a:avLst/>
          </a:prstGeom>
        </p:spPr>
      </p:pic>
      <p:pic>
        <p:nvPicPr>
          <p:cNvPr id="20" name="Grafik 19" descr="Ein Bild, das Text, Mann, 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2761203E-533C-1901-A6B4-5465E1367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96"/>
          <a:stretch/>
        </p:blipFill>
        <p:spPr>
          <a:xfrm>
            <a:off x="5388614" y="156699"/>
            <a:ext cx="3557116" cy="3486442"/>
          </a:xfrm>
          <a:prstGeom prst="rect">
            <a:avLst/>
          </a:prstGeom>
        </p:spPr>
      </p:pic>
      <p:pic>
        <p:nvPicPr>
          <p:cNvPr id="22" name="Grafik 21" descr="Ein Bild, das Text, Schrift, Brief, Screenshot enthält.&#10;&#10;Automatisch generierte Beschreibung">
            <a:extLst>
              <a:ext uri="{FF2B5EF4-FFF2-40B4-BE49-F238E27FC236}">
                <a16:creationId xmlns:a16="http://schemas.microsoft.com/office/drawing/2014/main" id="{AD7FBA2D-F40D-8C44-D51D-5F332A6A7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607" y="4090908"/>
            <a:ext cx="1407866" cy="2767092"/>
          </a:xfrm>
          <a:prstGeom prst="rect">
            <a:avLst/>
          </a:prstGeom>
        </p:spPr>
      </p:pic>
      <p:pic>
        <p:nvPicPr>
          <p:cNvPr id="24" name="Grafik 23" descr="Ein Bild, das Text, Screenshot, Mann, Kleidung enthält.&#10;&#10;Automatisch generierte Beschreibung">
            <a:extLst>
              <a:ext uri="{FF2B5EF4-FFF2-40B4-BE49-F238E27FC236}">
                <a16:creationId xmlns:a16="http://schemas.microsoft.com/office/drawing/2014/main" id="{C38CBA45-4813-E652-E990-130C7E289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92" y="3643141"/>
            <a:ext cx="2163014" cy="2900863"/>
          </a:xfrm>
          <a:prstGeom prst="rect">
            <a:avLst/>
          </a:prstGeom>
        </p:spPr>
      </p:pic>
      <p:pic>
        <p:nvPicPr>
          <p:cNvPr id="6" name="Grafik 5" descr="Ein Bild, das Text, Schrift, Screenshot, Typografie enthält.&#10;&#10;Automatisch generierte Beschreibung">
            <a:extLst>
              <a:ext uri="{FF2B5EF4-FFF2-40B4-BE49-F238E27FC236}">
                <a16:creationId xmlns:a16="http://schemas.microsoft.com/office/drawing/2014/main" id="{D7BDF192-8B39-5DD6-ED04-29D0A73FAD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228"/>
          <a:stretch/>
        </p:blipFill>
        <p:spPr>
          <a:xfrm>
            <a:off x="6864368" y="3739923"/>
            <a:ext cx="1332344" cy="121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8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52D6C3-7E9F-0D08-EBED-7A2F30E3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78" y="79276"/>
            <a:ext cx="7886700" cy="1325563"/>
          </a:xfrm>
        </p:spPr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serve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33CA2E-F3AF-31A4-0294-E3E7C1324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78" y="1180063"/>
            <a:ext cx="8135788" cy="10699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1800" b="1" dirty="0"/>
              <a:t>Der Lions Club Baden und der Lions Club Baden Heitersberg hat mit den Leos Baden und 5 weiteren Clubs aus dem Aargau sowie dem Limmattaler Club </a:t>
            </a:r>
            <a:r>
              <a:rPr lang="de-DE" sz="1800" dirty="0"/>
              <a:t>an der Badenfahrt auf eindrucksvolle Weise demonstriert, was es bedeutet: </a:t>
            </a:r>
            <a:r>
              <a:rPr lang="de-DE" sz="1800" b="1" dirty="0"/>
              <a:t>WE SERVE! </a:t>
            </a:r>
          </a:p>
          <a:p>
            <a:pPr marL="0" indent="0">
              <a:buNone/>
            </a:pPr>
            <a:r>
              <a:rPr lang="de-DE" sz="1800" dirty="0"/>
              <a:t>Ebenso wurden wir von vielen freiwilligen Helferinnen und Helfern unterstützt.</a:t>
            </a:r>
            <a:endParaRPr lang="de-CH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FCFEAF-1DFC-CBD8-5B9C-A3F41A319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463" y="2285922"/>
            <a:ext cx="2001604" cy="20016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07D4EE7-329D-132D-EA74-F1E6C0FA3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92"/>
          <a:stretch/>
        </p:blipFill>
        <p:spPr>
          <a:xfrm>
            <a:off x="1228905" y="2353734"/>
            <a:ext cx="2437321" cy="19337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C7BFE35-18EE-161B-0A63-A0ACAC79DB18}"/>
              </a:ext>
            </a:extLst>
          </p:cNvPr>
          <p:cNvSpPr txBox="1"/>
          <p:nvPr/>
        </p:nvSpPr>
        <p:spPr>
          <a:xfrm>
            <a:off x="923484" y="4391222"/>
            <a:ext cx="35018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Lions Club </a:t>
            </a:r>
            <a:r>
              <a:rPr lang="en-US" sz="2000" dirty="0" err="1"/>
              <a:t>Limmattal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Lions Club </a:t>
            </a:r>
            <a:r>
              <a:rPr lang="en-US" sz="2000" dirty="0" err="1"/>
              <a:t>Brugg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Lions Club Frick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Lions Club </a:t>
            </a:r>
            <a:r>
              <a:rPr lang="en-US" sz="2000" dirty="0" err="1"/>
              <a:t>Mutschellen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Lions Club </a:t>
            </a:r>
            <a:r>
              <a:rPr lang="en-US" sz="2000" dirty="0" err="1"/>
              <a:t>Kettenbrücke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Lions Club Lenzburg</a:t>
            </a:r>
            <a:endParaRPr lang="de-CH" sz="2700" dirty="0"/>
          </a:p>
        </p:txBody>
      </p:sp>
    </p:spTree>
    <p:extLst>
      <p:ext uri="{BB962C8B-B14F-4D97-AF65-F5344CB8AC3E}">
        <p14:creationId xmlns:p14="http://schemas.microsoft.com/office/powerpoint/2010/main" val="178977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4136524-3831-87E4-3F83-B5194718417E}"/>
              </a:ext>
            </a:extLst>
          </p:cNvPr>
          <p:cNvSpPr txBox="1"/>
          <p:nvPr/>
        </p:nvSpPr>
        <p:spPr>
          <a:xfrm>
            <a:off x="477950" y="2683936"/>
            <a:ext cx="8162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Aufbau: mehr als 560 geleistete Einsatzstunden</a:t>
            </a:r>
          </a:p>
          <a:p>
            <a:r>
              <a:rPr lang="de-CH" dirty="0"/>
              <a:t>Hier nicht einbezogen wurden jegliche geleistete Stunden durch unsere Sponsoren (Diebold inkl. Alain, Birchmeier, Conrad, Martin </a:t>
            </a:r>
            <a:r>
              <a:rPr lang="de-CH" dirty="0" err="1"/>
              <a:t>Busslinger</a:t>
            </a:r>
            <a:r>
              <a:rPr lang="de-CH" dirty="0"/>
              <a:t>, Malerarbeiten durch Lukas und Stefanie, Figuren durch Michèle, Deko Bereitstellung durch Carine etc.)</a:t>
            </a:r>
          </a:p>
        </p:txBody>
      </p:sp>
      <p:pic>
        <p:nvPicPr>
          <p:cNvPr id="8" name="Grafik 7" descr="Ein Bild, das draußen, Baum, Spielplatz, Abfallcontainer enthält.&#10;&#10;Automatisch generierte Beschreibung">
            <a:extLst>
              <a:ext uri="{FF2B5EF4-FFF2-40B4-BE49-F238E27FC236}">
                <a16:creationId xmlns:a16="http://schemas.microsoft.com/office/drawing/2014/main" id="{1F72D51F-7BF6-7719-B33E-F31B324C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3" b="13993"/>
          <a:stretch/>
        </p:blipFill>
        <p:spPr>
          <a:xfrm>
            <a:off x="7171063" y="212091"/>
            <a:ext cx="1410229" cy="2301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Ein Bild, das draußen, Feuerwehrmann, Baum, Landfahrzeug enthält.&#10;&#10;Automatisch generierte Beschreibung">
            <a:extLst>
              <a:ext uri="{FF2B5EF4-FFF2-40B4-BE49-F238E27FC236}">
                <a16:creationId xmlns:a16="http://schemas.microsoft.com/office/drawing/2014/main" id="{3E3C85BF-E562-ACFC-1174-41070CFA2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29"/>
          <a:stretch/>
        </p:blipFill>
        <p:spPr>
          <a:xfrm>
            <a:off x="3794456" y="261884"/>
            <a:ext cx="1399350" cy="2301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Ein Bild, das draußen, Himmel, Baum, Zug enthält.&#10;&#10;Automatisch generierte Beschreibung">
            <a:extLst>
              <a:ext uri="{FF2B5EF4-FFF2-40B4-BE49-F238E27FC236}">
                <a16:creationId xmlns:a16="http://schemas.microsoft.com/office/drawing/2014/main" id="{C890BA72-7093-C417-B3CA-A6F023B5F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764" y="212091"/>
            <a:ext cx="1740657" cy="232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7863B2-0DC7-5BB9-9F0C-F4FF225E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03" y="4097114"/>
            <a:ext cx="8019538" cy="2400731"/>
          </a:xfrm>
          <a:prstGeom prst="rect">
            <a:avLst/>
          </a:prstGeom>
        </p:spPr>
      </p:pic>
      <p:pic>
        <p:nvPicPr>
          <p:cNvPr id="4" name="Grafik 3" descr="Ein Bild, das draußen, Himmel, Baum, Frachtcontainer enthält.&#10;&#10;Automatisch generierte Beschreibung">
            <a:extLst>
              <a:ext uri="{FF2B5EF4-FFF2-40B4-BE49-F238E27FC236}">
                <a16:creationId xmlns:a16="http://schemas.microsoft.com/office/drawing/2014/main" id="{22FC92F1-993F-B414-B55F-6E3C4065B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11" y="261885"/>
            <a:ext cx="3076266" cy="230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763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4136524-3831-87E4-3F83-B5194718417E}"/>
              </a:ext>
            </a:extLst>
          </p:cNvPr>
          <p:cNvSpPr txBox="1"/>
          <p:nvPr/>
        </p:nvSpPr>
        <p:spPr>
          <a:xfrm>
            <a:off x="314656" y="335345"/>
            <a:ext cx="87288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Festwirtschaft: mehr als 1530 geleistete Einsatzstunden</a:t>
            </a:r>
          </a:p>
          <a:p>
            <a:r>
              <a:rPr lang="de-CH" dirty="0"/>
              <a:t>Die Zahlen wurden aus unserer Excel-Tabelle gezogen. Anpassungen wurden so gut es ging vorgenommen. Jegliche Spontaneinsätze auf der Tanzfläche und an der Bar (Brigitte, Jeannette, Adrian, Michael usw.) wurden nicht dazugezählt. </a:t>
            </a:r>
          </a:p>
          <a:p>
            <a:r>
              <a:rPr lang="de-CH" dirty="0"/>
              <a:t>Ebenfalls nicht dazugezählt wurden die Extrastunden der OK-Mitglieder (inkl. Vorbereitung Küche, Shirts waschen usw.). </a:t>
            </a:r>
          </a:p>
          <a:p>
            <a:r>
              <a:rPr lang="de-CH" dirty="0"/>
              <a:t>Aufgeführt werden unten folglich nur die Einsätze und geleisteten Stunden der «freiwilligen Helfer», resp. dem Personal, dass wir offiziell gesucht haben.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B2E5223-F33E-4FA9-A714-0D735B118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81" y="2872445"/>
            <a:ext cx="8470761" cy="3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94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762</Words>
  <Application>Microsoft Office PowerPoint</Application>
  <PresentationFormat>Bildschirmpräsentation (4:3)</PresentationFormat>
  <Paragraphs>78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Office</vt:lpstr>
      <vt:lpstr>PowerPoint-Präsentation</vt:lpstr>
      <vt:lpstr>Ziel unserer Badenfahrt-Activity</vt:lpstr>
      <vt:lpstr>PowerPoint-Präsentation</vt:lpstr>
      <vt:lpstr>Begünstigte</vt:lpstr>
      <vt:lpstr>Begünstigte</vt:lpstr>
      <vt:lpstr>PowerPoint-Präsentation</vt:lpstr>
      <vt:lpstr>We serve</vt:lpstr>
      <vt:lpstr>PowerPoint-Präsentation</vt:lpstr>
      <vt:lpstr>PowerPoint-Präsentation</vt:lpstr>
      <vt:lpstr>PowerPoint-Präsentation</vt:lpstr>
      <vt:lpstr>PowerPoint-Präsentation</vt:lpstr>
      <vt:lpstr>DANKE</vt:lpstr>
      <vt:lpstr>Ein riesengrosses Dankeschön an unsere drei Hauptsponsoren  Diebold &amp; Zgraggen Gartenbau AG Conrad Holzbau Birchmeier Holding AG  </vt:lpstr>
      <vt:lpstr>Vielen Dank an unsere 36 Sponsoren.  Ihr habt es möglich gemacht.  </vt:lpstr>
      <vt:lpstr>Danke an alle Lions Clubs, welche uns unterstützt haben. Ohne euch hätten wir die vielen Schichten nicht abdecken können.  Ihr wart grossartig! </vt:lpstr>
      <vt:lpstr>Danke allen Helferinnen und Helfern welche uns vor, während und nach der Badenfahrt in irgendeiner Form unterstützt haben. Ohne Euch hätten wir es nicht geschafft!.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Willi Hodel</dc:creator>
  <cp:lastModifiedBy>Carine Rohrbach</cp:lastModifiedBy>
  <cp:revision>223</cp:revision>
  <dcterms:created xsi:type="dcterms:W3CDTF">2022-01-12T11:31:52Z</dcterms:created>
  <dcterms:modified xsi:type="dcterms:W3CDTF">2024-12-10T19:58:05Z</dcterms:modified>
</cp:coreProperties>
</file>